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Arial Bold" panose="020B0704020202020204" pitchFamily="34" charset="0"/>
      <p:regular r:id="rId19"/>
      <p:bold r:id="rId20"/>
    </p:embeddedFont>
    <p:embeddedFont>
      <p:font typeface="Calibri (MS)" panose="020B0604020202020204" charset="0"/>
      <p:regular r:id="rId21"/>
    </p:embeddedFont>
    <p:embeddedFont>
      <p:font typeface="Calibri (MS) Bold" panose="020B0604020202020204" charset="0"/>
      <p:regular r:id="rId22"/>
    </p:embeddedFont>
    <p:embeddedFont>
      <p:font typeface="Poppins" panose="00000500000000000000" pitchFamily="2" charset="0"/>
      <p:regular r:id="rId23"/>
    </p:embeddedFont>
    <p:embeddedFont>
      <p:font typeface="Poppins Bold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50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21.09.2025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63575" y="2442655"/>
            <a:ext cx="16950762" cy="2034091"/>
          </a:xfrm>
          <a:custGeom>
            <a:avLst/>
            <a:gdLst/>
            <a:ahLst/>
            <a:cxnLst/>
            <a:rect l="l" t="t" r="r" b="b"/>
            <a:pathLst>
              <a:path w="16950762" h="2034091">
                <a:moveTo>
                  <a:pt x="0" y="0"/>
                </a:moveTo>
                <a:lnTo>
                  <a:pt x="16950762" y="0"/>
                </a:lnTo>
                <a:lnTo>
                  <a:pt x="16950762" y="2034091"/>
                </a:lnTo>
                <a:lnTo>
                  <a:pt x="0" y="20340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811200" y="2384325"/>
            <a:ext cx="16665600" cy="1679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65"/>
              </a:lnSpc>
            </a:pPr>
            <a:r>
              <a:rPr lang="en-US" sz="8253" b="1">
                <a:solidFill>
                  <a:srgbClr val="1A1A1A"/>
                </a:solidFill>
                <a:latin typeface="Arial Bold"/>
                <a:ea typeface="Arial Bold"/>
                <a:cs typeface="Arial Bold"/>
                <a:sym typeface="Arial Bold"/>
              </a:rPr>
              <a:t>Easier Data Access with Chatbot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5290233"/>
            <a:ext cx="16230600" cy="193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56"/>
              </a:lnSpc>
            </a:pPr>
            <a:r>
              <a:rPr lang="en-US" sz="4200">
                <a:solidFill>
                  <a:srgbClr val="ECA406"/>
                </a:solidFill>
                <a:latin typeface="Poppins"/>
                <a:ea typeface="Poppins"/>
                <a:cs typeface="Poppins"/>
                <a:sym typeface="Poppins"/>
              </a:rPr>
              <a:t>PRESENTED BY</a:t>
            </a:r>
          </a:p>
          <a:p>
            <a:pPr algn="ctr">
              <a:lnSpc>
                <a:spcPts val="8734"/>
              </a:lnSpc>
            </a:pPr>
            <a:r>
              <a:rPr lang="en-US" sz="5198" b="1">
                <a:solidFill>
                  <a:srgbClr val="ECA406"/>
                </a:solidFill>
                <a:latin typeface="Poppins Bold"/>
                <a:ea typeface="Poppins Bold"/>
                <a:cs typeface="Poppins Bold"/>
                <a:sym typeface="Poppins Bold"/>
              </a:rPr>
              <a:t>BITS N BYTES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37713" y="2175788"/>
            <a:ext cx="17114550" cy="8111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b="1" dirty="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Order Table (Enhanced):</a:t>
            </a:r>
          </a:p>
          <a:p>
            <a:pPr algn="l">
              <a:lnSpc>
                <a:spcPts val="3840"/>
              </a:lnSpc>
            </a:pPr>
            <a:endParaRPr lang="en-US" sz="3200" b="1" dirty="0">
              <a:solidFill>
                <a:srgbClr val="000000"/>
              </a:solidFill>
              <a:latin typeface="Calibri (MS) Bold"/>
              <a:ea typeface="Calibri (MS) Bold"/>
              <a:cs typeface="Calibri (MS) Bold"/>
              <a:sym typeface="Calibri (MS) Bold"/>
            </a:endParaRPr>
          </a:p>
        </p:txBody>
      </p:sp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2885589"/>
              </p:ext>
            </p:extLst>
          </p:nvPr>
        </p:nvGraphicFramePr>
        <p:xfrm>
          <a:off x="2833888" y="2913000"/>
          <a:ext cx="12096380" cy="6629400"/>
        </p:xfrm>
        <a:graphic>
          <a:graphicData uri="http://schemas.openxmlformats.org/drawingml/2006/table">
            <a:tbl>
              <a:tblPr/>
              <a:tblGrid>
                <a:gridCol w="3886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871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230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36600">
                <a:tc>
                  <a:txBody>
                    <a:bodyPr/>
                    <a:lstStyle/>
                    <a:p>
                      <a:pPr algn="l">
                        <a:lnSpc>
                          <a:spcPts val="2879"/>
                        </a:lnSpc>
                        <a:defRPr/>
                      </a:pPr>
                      <a:r>
                        <a:rPr lang="en-US" sz="2400" b="1">
                          <a:solidFill>
                            <a:schemeClr val="tx1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Column</a:t>
                      </a:r>
                      <a:endParaRPr lang="en-US" sz="1100">
                        <a:solidFill>
                          <a:schemeClr val="tx1"/>
                        </a:solidFill>
                      </a:endParaRP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879"/>
                        </a:lnSpc>
                        <a:defRPr/>
                      </a:pPr>
                      <a:r>
                        <a:rPr lang="en-US" sz="2400" b="1">
                          <a:solidFill>
                            <a:schemeClr val="tx1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Type</a:t>
                      </a:r>
                      <a:endParaRPr lang="en-US" sz="1100">
                        <a:solidFill>
                          <a:schemeClr val="tx1"/>
                        </a:solidFill>
                      </a:endParaRP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879"/>
                        </a:lnSpc>
                        <a:defRPr/>
                      </a:pPr>
                      <a:r>
                        <a:rPr lang="en-US" sz="2400" b="1">
                          <a:solidFill>
                            <a:schemeClr val="tx1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Purpose</a:t>
                      </a:r>
                      <a:endParaRPr lang="en-US" sz="1100">
                        <a:solidFill>
                          <a:schemeClr val="tx1"/>
                        </a:solidFill>
                      </a:endParaRP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6600"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IN" sz="22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orderid</a:t>
                      </a:r>
                      <a:endParaRPr lang="en-IN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IN" sz="2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Int</a:t>
                      </a:r>
                      <a:endParaRPr lang="en-IN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IN" sz="2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Existing primary key</a:t>
                      </a:r>
                      <a:endParaRPr lang="en-IN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6600"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IN" sz="22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orderPackageId</a:t>
                      </a:r>
                      <a:endParaRPr lang="en-IN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IN" sz="22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Varchar</a:t>
                      </a:r>
                      <a:endParaRPr lang="en-IN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IN" sz="2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Existing package reference</a:t>
                      </a:r>
                      <a:endParaRPr lang="en-IN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6600"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IN" sz="22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orderSubjectID</a:t>
                      </a:r>
                      <a:endParaRPr lang="en-IN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IN" sz="22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Int</a:t>
                      </a:r>
                      <a:endParaRPr lang="en-IN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IN" sz="2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Existing candidate reference</a:t>
                      </a:r>
                      <a:endParaRPr lang="en-IN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6600"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IN" sz="22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orderCompanyCode</a:t>
                      </a:r>
                      <a:endParaRPr lang="en-IN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IN" sz="22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Varchar</a:t>
                      </a:r>
                      <a:endParaRPr lang="en-IN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IN" sz="2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Existing company reference</a:t>
                      </a:r>
                      <a:endParaRPr lang="en-IN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36600"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IN" sz="22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orderStatus</a:t>
                      </a:r>
                      <a:endParaRPr lang="en-IN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IN" sz="22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varchar</a:t>
                      </a:r>
                      <a:endParaRPr lang="en-IN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IN" sz="2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Existing status tracking</a:t>
                      </a:r>
                      <a:endParaRPr lang="en-IN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36600"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IN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Subject_request_start_time</a:t>
                      </a:r>
                      <a:endParaRPr lang="en-IN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IN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datetime</a:t>
                      </a:r>
                      <a:endParaRPr lang="en-IN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NEW: Package Execution Start timestamp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36600"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IN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Subject_request_end_time</a:t>
                      </a:r>
                      <a:endParaRPr lang="en-IN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IN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datetime</a:t>
                      </a:r>
                      <a:endParaRPr lang="en-IN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NEW: Package Execution Completion (NULL if ongoing)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36600"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IN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involves_third_party</a:t>
                      </a:r>
                      <a:endParaRPr lang="en-IN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IN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boolean</a:t>
                      </a:r>
                      <a:endParaRPr lang="en-IN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NEW: TRUE if external vendor required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0800" marR="50800" marT="31750" marB="3175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7" name="Freeform 7"/>
          <p:cNvSpPr/>
          <p:nvPr/>
        </p:nvSpPr>
        <p:spPr>
          <a:xfrm>
            <a:off x="2630437" y="227293"/>
            <a:ext cx="13356781" cy="1602814"/>
          </a:xfrm>
          <a:custGeom>
            <a:avLst/>
            <a:gdLst/>
            <a:ahLst/>
            <a:cxnLst/>
            <a:rect l="l" t="t" r="r" b="b"/>
            <a:pathLst>
              <a:path w="13356781" h="1602814">
                <a:moveTo>
                  <a:pt x="0" y="0"/>
                </a:moveTo>
                <a:lnTo>
                  <a:pt x="13356782" y="0"/>
                </a:lnTo>
                <a:lnTo>
                  <a:pt x="13356782" y="1602814"/>
                </a:lnTo>
                <a:lnTo>
                  <a:pt x="0" y="16028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457200" y="274638"/>
            <a:ext cx="17297400" cy="1363662"/>
            <a:chOff x="0" y="0"/>
            <a:chExt cx="23063200" cy="181821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3063200" cy="1818216"/>
            </a:xfrm>
            <a:custGeom>
              <a:avLst/>
              <a:gdLst/>
              <a:ahLst/>
              <a:cxnLst/>
              <a:rect l="l" t="t" r="r" b="b"/>
              <a:pathLst>
                <a:path w="23063200" h="1818216">
                  <a:moveTo>
                    <a:pt x="0" y="0"/>
                  </a:moveTo>
                  <a:lnTo>
                    <a:pt x="23063200" y="0"/>
                  </a:lnTo>
                  <a:lnTo>
                    <a:pt x="23063200" y="1818216"/>
                  </a:lnTo>
                  <a:lnTo>
                    <a:pt x="0" y="181821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23063200" cy="183726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5280"/>
                </a:lnSpc>
              </a:pPr>
              <a:r>
                <a:rPr lang="en-US" sz="4400" b="1">
                  <a:solidFill>
                    <a:srgbClr val="1A1A1A"/>
                  </a:solidFill>
                  <a:latin typeface="Arial Bold"/>
                  <a:ea typeface="Arial Bold"/>
                  <a:cs typeface="Arial Bold"/>
                  <a:sym typeface="Arial Bold"/>
                </a:rPr>
                <a:t>CHANGES IN DATABASE SCHEMA</a:t>
              </a:r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70BAC1AD-87BD-B779-0744-2AEB82C0FA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7074" y="7200900"/>
            <a:ext cx="1103363" cy="1143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AE22E5C-7860-5694-A710-043C1AC4AC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7073" y="7924800"/>
            <a:ext cx="1103363" cy="1143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86C0331-4F41-FB74-3735-165F1A8242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7073" y="8648700"/>
            <a:ext cx="1103363" cy="1143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42550" y="1587100"/>
            <a:ext cx="14254950" cy="798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70510" lvl="1" indent="-135255" algn="l">
              <a:lnSpc>
                <a:spcPts val="2879"/>
              </a:lnSpc>
              <a:buFont typeface="Arial"/>
              <a:buChar char="•"/>
            </a:pPr>
            <a:r>
              <a:rPr lang="en-US" sz="24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Client-Wise Visibility</a:t>
            </a:r>
            <a:r>
              <a:rPr lang="en-US" sz="24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: HR departments will be able to see their company's candidate data​</a:t>
            </a:r>
          </a:p>
          <a:p>
            <a:pPr marL="360680" lvl="1" indent="-180340" algn="l">
              <a:lnSpc>
                <a:spcPts val="3840"/>
              </a:lnSpc>
            </a:pPr>
            <a:endParaRPr lang="en-US" sz="240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270510" lvl="1" indent="-135255" algn="l">
              <a:lnSpc>
                <a:spcPts val="2879"/>
              </a:lnSpc>
              <a:buFont typeface="Arial"/>
              <a:buChar char="•"/>
            </a:pPr>
            <a:r>
              <a:rPr lang="en-US" sz="24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Accurate-Side Visibility</a:t>
            </a:r>
            <a:r>
              <a:rPr lang="en-US" sz="24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: Complete visibility across all clients and candidates, i.e how many total people have submitted their data, how many are pending and also client wise analytics of the same.​</a:t>
            </a:r>
          </a:p>
          <a:p>
            <a:pPr marL="360680" lvl="1" indent="-180340" algn="l">
              <a:lnSpc>
                <a:spcPts val="3840"/>
              </a:lnSpc>
            </a:pPr>
            <a:endParaRPr lang="en-US" sz="240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270510" lvl="1" indent="-135255" algn="l">
              <a:lnSpc>
                <a:spcPts val="2879"/>
              </a:lnSpc>
              <a:buFont typeface="Arial"/>
              <a:buChar char="•"/>
            </a:pPr>
            <a:r>
              <a:rPr lang="en-US" sz="24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Forms integration: </a:t>
            </a:r>
            <a:r>
              <a:rPr lang="en-US" sz="24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Gathering data using forms can streamline and ease the process of collecting data​</a:t>
            </a:r>
          </a:p>
          <a:p>
            <a:pPr marL="360680" lvl="1" indent="-180340" algn="l">
              <a:lnSpc>
                <a:spcPts val="3840"/>
              </a:lnSpc>
            </a:pPr>
            <a:endParaRPr lang="en-US" sz="240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270510" lvl="1" indent="-135255" algn="l">
              <a:lnSpc>
                <a:spcPts val="2879"/>
              </a:lnSpc>
              <a:buFont typeface="Arial"/>
              <a:buChar char="•"/>
            </a:pPr>
            <a:r>
              <a:rPr lang="en-US" sz="24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Real-Time Analytics</a:t>
            </a:r>
            <a:r>
              <a:rPr lang="en-US" sz="24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: Interactive charts and progress monitoring for the amount of data received​</a:t>
            </a:r>
          </a:p>
          <a:p>
            <a:pPr marL="360680" lvl="1" indent="-180340" algn="l">
              <a:lnSpc>
                <a:spcPts val="3840"/>
              </a:lnSpc>
            </a:pPr>
            <a:endParaRPr lang="en-US" sz="240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270510" lvl="1" indent="-135255" algn="l">
              <a:lnSpc>
                <a:spcPts val="2879"/>
              </a:lnSpc>
            </a:pPr>
            <a:r>
              <a:rPr lang="en-US" sz="24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Analytics details</a:t>
            </a:r>
            <a:r>
              <a:rPr lang="en-US" sz="24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​:</a:t>
            </a:r>
          </a:p>
          <a:p>
            <a:pPr marL="360680" lvl="1" indent="-180340" algn="l">
              <a:lnSpc>
                <a:spcPts val="3840"/>
              </a:lnSpc>
            </a:pPr>
            <a:endParaRPr lang="en-US" sz="240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280035" lvl="1" indent="-140017" algn="l">
              <a:lnSpc>
                <a:spcPts val="2879"/>
              </a:lnSpc>
              <a:buFont typeface="Arial"/>
              <a:buChar char="•"/>
            </a:pPr>
            <a:r>
              <a:rPr lang="en-US" sz="24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For Client side</a:t>
            </a:r>
            <a:r>
              <a:rPr lang="en-US" sz="24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:​</a:t>
            </a:r>
          </a:p>
          <a:p>
            <a:pPr marL="737235" lvl="2" indent="-245745" algn="l">
              <a:lnSpc>
                <a:spcPts val="2879"/>
              </a:lnSpc>
              <a:buFont typeface="Arial"/>
              <a:buChar char="⚬"/>
            </a:pPr>
            <a:r>
              <a:rPr lang="en-US" sz="24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View only their company's candidates and progress​</a:t>
            </a:r>
          </a:p>
          <a:p>
            <a:pPr marL="737235" lvl="2" indent="-245745" algn="l">
              <a:lnSpc>
                <a:spcPts val="2879"/>
              </a:lnSpc>
              <a:buFont typeface="Arial"/>
              <a:buChar char="⚬"/>
            </a:pPr>
            <a:r>
              <a:rPr lang="en-US" sz="24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Bar charts: Filled vs pending forms within their company​</a:t>
            </a:r>
          </a:p>
          <a:p>
            <a:pPr marL="737235" lvl="2" indent="-245745" algn="l">
              <a:lnSpc>
                <a:spcPts val="2879"/>
              </a:lnSpc>
              <a:buFont typeface="Arial"/>
              <a:buChar char="⚬"/>
            </a:pPr>
            <a:r>
              <a:rPr lang="en-US" sz="24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Data Isolation: Complete segregation ensures clients never see other companies' information​</a:t>
            </a:r>
          </a:p>
          <a:p>
            <a:pPr marL="982980" lvl="2" indent="-327660" algn="l">
              <a:lnSpc>
                <a:spcPts val="3840"/>
              </a:lnSpc>
            </a:pPr>
            <a:endParaRPr lang="en-US" sz="240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280035" lvl="1" indent="-140017" algn="l">
              <a:lnSpc>
                <a:spcPts val="2879"/>
              </a:lnSpc>
              <a:buFont typeface="Arial"/>
              <a:buChar char="•"/>
            </a:pPr>
            <a:r>
              <a:rPr lang="en-US" sz="24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For Accurate</a:t>
            </a:r>
            <a:r>
              <a:rPr lang="en-US" sz="24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:​</a:t>
            </a:r>
          </a:p>
          <a:p>
            <a:pPr marL="737235" lvl="2" indent="-245745" algn="l">
              <a:lnSpc>
                <a:spcPts val="2879"/>
              </a:lnSpc>
              <a:buFont typeface="Arial"/>
              <a:buChar char="⚬"/>
            </a:pPr>
            <a:r>
              <a:rPr lang="en-US" sz="24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Global dashboard with all client companies​</a:t>
            </a:r>
          </a:p>
          <a:p>
            <a:pPr marL="737235" lvl="2" indent="-245745" algn="l">
              <a:lnSpc>
                <a:spcPts val="2879"/>
              </a:lnSpc>
              <a:buFont typeface="Arial"/>
              <a:buChar char="⚬"/>
            </a:pPr>
            <a:r>
              <a:rPr lang="en-US" sz="24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Ability to access individual company analytics​</a:t>
            </a:r>
          </a:p>
          <a:p>
            <a:pPr marL="982980" lvl="2" indent="-327660" algn="l">
              <a:lnSpc>
                <a:spcPts val="3840"/>
              </a:lnSpc>
            </a:pPr>
            <a:endParaRPr lang="en-US" sz="240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982980" lvl="2" indent="-327660" algn="l">
              <a:lnSpc>
                <a:spcPts val="3840"/>
              </a:lnSpc>
            </a:pPr>
            <a:endParaRPr lang="en-US" sz="240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2850391" y="0"/>
            <a:ext cx="11639268" cy="1396712"/>
          </a:xfrm>
          <a:custGeom>
            <a:avLst/>
            <a:gdLst/>
            <a:ahLst/>
            <a:cxnLst/>
            <a:rect l="l" t="t" r="r" b="b"/>
            <a:pathLst>
              <a:path w="11639268" h="1396712">
                <a:moveTo>
                  <a:pt x="0" y="0"/>
                </a:moveTo>
                <a:lnTo>
                  <a:pt x="11639268" y="0"/>
                </a:lnTo>
                <a:lnTo>
                  <a:pt x="11639268" y="1396712"/>
                </a:lnTo>
                <a:lnTo>
                  <a:pt x="0" y="13967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-38100" y="126856"/>
            <a:ext cx="17297400" cy="1143000"/>
            <a:chOff x="0" y="0"/>
            <a:chExt cx="23063200" cy="1524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063200" cy="1524000"/>
            </a:xfrm>
            <a:custGeom>
              <a:avLst/>
              <a:gdLst/>
              <a:ahLst/>
              <a:cxnLst/>
              <a:rect l="l" t="t" r="r" b="b"/>
              <a:pathLst>
                <a:path w="23063200" h="1524000">
                  <a:moveTo>
                    <a:pt x="0" y="0"/>
                  </a:moveTo>
                  <a:lnTo>
                    <a:pt x="23063200" y="0"/>
                  </a:lnTo>
                  <a:lnTo>
                    <a:pt x="23063200" y="1524000"/>
                  </a:lnTo>
                  <a:lnTo>
                    <a:pt x="0" y="1524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23063200" cy="15430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5280"/>
                </a:lnSpc>
              </a:pPr>
              <a:r>
                <a:rPr lang="en-US" sz="4400" b="1" dirty="0">
                  <a:solidFill>
                    <a:srgbClr val="1A1A1A"/>
                  </a:solidFill>
                  <a:latin typeface="Arial Bold"/>
                  <a:ea typeface="Arial Bold"/>
                  <a:cs typeface="Arial Bold"/>
                  <a:sym typeface="Arial Bold"/>
                </a:rPr>
                <a:t>OPTIMIZATION PROPOSED (IDEA 2)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>
            <a:off x="3126915" y="397064"/>
            <a:ext cx="11061258" cy="1327351"/>
          </a:xfrm>
          <a:custGeom>
            <a:avLst/>
            <a:gdLst/>
            <a:ahLst/>
            <a:cxnLst/>
            <a:rect l="l" t="t" r="r" b="b"/>
            <a:pathLst>
              <a:path w="11061258" h="1327351">
                <a:moveTo>
                  <a:pt x="0" y="0"/>
                </a:moveTo>
                <a:lnTo>
                  <a:pt x="11061259" y="0"/>
                </a:lnTo>
                <a:lnTo>
                  <a:pt x="11061259" y="1327351"/>
                </a:lnTo>
                <a:lnTo>
                  <a:pt x="0" y="13273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272087" y="397064"/>
            <a:ext cx="10770914" cy="1060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25"/>
              </a:lnSpc>
            </a:pPr>
            <a:r>
              <a:rPr lang="en-US" sz="5252" b="1" dirty="0">
                <a:solidFill>
                  <a:srgbClr val="1A1A1A"/>
                </a:solidFill>
                <a:latin typeface="Arial Bold"/>
                <a:ea typeface="Arial Bold"/>
                <a:cs typeface="Arial Bold"/>
                <a:sym typeface="Arial Bold"/>
              </a:rPr>
              <a:t>FLOWCHART OF IDEA 2 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2DA216F-61B2-A548-F27C-E3AE534AB3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1896249"/>
            <a:ext cx="9677400" cy="8002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3529525" y="1109201"/>
            <a:ext cx="11228950" cy="8395615"/>
            <a:chOff x="0" y="0"/>
            <a:chExt cx="15719868" cy="117533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719806" cy="11753342"/>
            </a:xfrm>
            <a:custGeom>
              <a:avLst/>
              <a:gdLst/>
              <a:ahLst/>
              <a:cxnLst/>
              <a:rect l="l" t="t" r="r" b="b"/>
              <a:pathLst>
                <a:path w="15719806" h="11753342">
                  <a:moveTo>
                    <a:pt x="0" y="0"/>
                  </a:moveTo>
                  <a:lnTo>
                    <a:pt x="15719806" y="0"/>
                  </a:lnTo>
                  <a:lnTo>
                    <a:pt x="15719806" y="11753342"/>
                  </a:lnTo>
                  <a:lnTo>
                    <a:pt x="0" y="117533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3629" b="-3629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4236257" y="0"/>
            <a:ext cx="9815441" cy="1177853"/>
          </a:xfrm>
          <a:custGeom>
            <a:avLst/>
            <a:gdLst/>
            <a:ahLst/>
            <a:cxnLst/>
            <a:rect l="l" t="t" r="r" b="b"/>
            <a:pathLst>
              <a:path w="9815441" h="1177853">
                <a:moveTo>
                  <a:pt x="0" y="0"/>
                </a:moveTo>
                <a:lnTo>
                  <a:pt x="9815441" y="0"/>
                </a:lnTo>
                <a:lnTo>
                  <a:pt x="9815441" y="1177852"/>
                </a:lnTo>
                <a:lnTo>
                  <a:pt x="0" y="11778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419600" y="289071"/>
            <a:ext cx="8766401" cy="5529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4400" b="1" dirty="0">
                <a:solidFill>
                  <a:srgbClr val="3F3F3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Accurate Verification System Flow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27775" y="2283925"/>
            <a:ext cx="15031350" cy="795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2"/>
              </a:lnSpc>
            </a:pPr>
            <a:r>
              <a:rPr lang="en-US" sz="32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Benefits of Solution Proposed</a:t>
            </a:r>
          </a:p>
          <a:p>
            <a:pPr algn="l">
              <a:lnSpc>
                <a:spcPts val="3072"/>
              </a:lnSpc>
            </a:pPr>
            <a:endParaRPr lang="en-US" sz="3200" b="1">
              <a:solidFill>
                <a:srgbClr val="000000"/>
              </a:solidFill>
              <a:latin typeface="Arial Bold"/>
              <a:ea typeface="Arial Bold"/>
              <a:cs typeface="Arial Bold"/>
              <a:sym typeface="Arial Bold"/>
            </a:endParaRPr>
          </a:p>
          <a:p>
            <a:pPr marL="388620" lvl="1" indent="-194310" algn="l">
              <a:lnSpc>
                <a:spcPts val="2687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Provides an intelligent dashboard for background verification analytics</a:t>
            </a:r>
          </a:p>
          <a:p>
            <a:pPr marL="388620" lvl="1" indent="-194310" algn="l">
              <a:lnSpc>
                <a:spcPts val="2687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Bridges natural language queries → SQL → Visualizations</a:t>
            </a:r>
          </a:p>
          <a:p>
            <a:pPr marL="388620" lvl="1" indent="-194310" algn="l">
              <a:lnSpc>
                <a:spcPts val="2687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Ensures security, scalability, and usability</a:t>
            </a:r>
          </a:p>
          <a:p>
            <a:pPr marL="444137" lvl="1" indent="-222069" algn="l">
              <a:lnSpc>
                <a:spcPts val="3072"/>
              </a:lnSpc>
            </a:pPr>
            <a:endParaRPr lang="en-US" sz="27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44137" lvl="1" indent="-222069" algn="l">
              <a:lnSpc>
                <a:spcPts val="3072"/>
              </a:lnSpc>
            </a:pPr>
            <a:endParaRPr lang="en-US" sz="27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16379" lvl="1" indent="-208189" algn="l">
              <a:lnSpc>
                <a:spcPts val="2879"/>
              </a:lnSpc>
            </a:pPr>
            <a:r>
              <a:rPr lang="en-US" sz="30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Benefits of Optimization Proposed</a:t>
            </a:r>
          </a:p>
          <a:p>
            <a:pPr marL="444137" lvl="1" indent="-222069" algn="l">
              <a:lnSpc>
                <a:spcPts val="3072"/>
              </a:lnSpc>
            </a:pPr>
            <a:endParaRPr lang="en-US" sz="3000" b="1">
              <a:solidFill>
                <a:srgbClr val="000000"/>
              </a:solidFill>
              <a:latin typeface="Arial Bold"/>
              <a:ea typeface="Arial Bold"/>
              <a:cs typeface="Arial Bold"/>
              <a:sym typeface="Arial Bold"/>
            </a:endParaRPr>
          </a:p>
          <a:p>
            <a:pPr marL="388620" lvl="1" indent="-194310" algn="l">
              <a:lnSpc>
                <a:spcPts val="2687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Efficient Cost Analysis</a:t>
            </a:r>
          </a:p>
          <a:p>
            <a:pPr marL="388620" lvl="1" indent="-194310" algn="l">
              <a:lnSpc>
                <a:spcPts val="2687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Efficient Client’s data status analysis</a:t>
            </a:r>
          </a:p>
          <a:p>
            <a:pPr marL="444137" lvl="1" indent="-222069" algn="l">
              <a:lnSpc>
                <a:spcPts val="3072"/>
              </a:lnSpc>
            </a:pPr>
            <a:endParaRPr lang="en-US" sz="27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44137" lvl="1" indent="-222069" algn="l">
              <a:lnSpc>
                <a:spcPts val="3072"/>
              </a:lnSpc>
            </a:pPr>
            <a:endParaRPr lang="en-US" sz="27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16379" lvl="1" indent="-208189" algn="l">
              <a:lnSpc>
                <a:spcPts val="2879"/>
              </a:lnSpc>
            </a:pPr>
            <a:r>
              <a:rPr lang="en-US" sz="30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Next Steps:</a:t>
            </a:r>
          </a:p>
          <a:p>
            <a:pPr marL="444137" lvl="1" indent="-222069" algn="l">
              <a:lnSpc>
                <a:spcPts val="3072"/>
              </a:lnSpc>
            </a:pPr>
            <a:endParaRPr lang="en-US" sz="3000" b="1">
              <a:solidFill>
                <a:srgbClr val="000000"/>
              </a:solidFill>
              <a:latin typeface="Arial Bold"/>
              <a:ea typeface="Arial Bold"/>
              <a:cs typeface="Arial Bold"/>
              <a:sym typeface="Arial Bold"/>
            </a:endParaRPr>
          </a:p>
          <a:p>
            <a:pPr marL="388620" lvl="1" indent="-194310" algn="l">
              <a:lnSpc>
                <a:spcPts val="2687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Expand visualization types</a:t>
            </a:r>
          </a:p>
          <a:p>
            <a:pPr marL="388620" lvl="1" indent="-194310" algn="l">
              <a:lnSpc>
                <a:spcPts val="2687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 support for larger datasets &amp; real-time APIs</a:t>
            </a:r>
          </a:p>
          <a:p>
            <a:pPr marL="388620" lvl="1" indent="-194310" algn="l">
              <a:lnSpc>
                <a:spcPts val="2687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Enhance NLP accuracy</a:t>
            </a:r>
          </a:p>
          <a:p>
            <a:pPr marL="444137" lvl="1" indent="-222069" algn="l">
              <a:lnSpc>
                <a:spcPts val="3072"/>
              </a:lnSpc>
            </a:pPr>
            <a:endParaRPr lang="en-US" sz="27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44137" lvl="1" indent="-222069" algn="l">
              <a:lnSpc>
                <a:spcPts val="3072"/>
              </a:lnSpc>
            </a:pPr>
            <a:endParaRPr lang="en-US" sz="279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3251599" y="321612"/>
            <a:ext cx="11784802" cy="1414176"/>
          </a:xfrm>
          <a:custGeom>
            <a:avLst/>
            <a:gdLst/>
            <a:ahLst/>
            <a:cxnLst/>
            <a:rect l="l" t="t" r="r" b="b"/>
            <a:pathLst>
              <a:path w="11784802" h="1414176">
                <a:moveTo>
                  <a:pt x="0" y="0"/>
                </a:moveTo>
                <a:lnTo>
                  <a:pt x="11784802" y="0"/>
                </a:lnTo>
                <a:lnTo>
                  <a:pt x="11784802" y="1414176"/>
                </a:lnTo>
                <a:lnTo>
                  <a:pt x="0" y="14141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794750" y="321612"/>
            <a:ext cx="17297400" cy="1363800"/>
            <a:chOff x="0" y="0"/>
            <a:chExt cx="23063200" cy="1818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063200" cy="1818400"/>
            </a:xfrm>
            <a:custGeom>
              <a:avLst/>
              <a:gdLst/>
              <a:ahLst/>
              <a:cxnLst/>
              <a:rect l="l" t="t" r="r" b="b"/>
              <a:pathLst>
                <a:path w="23063200" h="1818400">
                  <a:moveTo>
                    <a:pt x="0" y="0"/>
                  </a:moveTo>
                  <a:lnTo>
                    <a:pt x="23063200" y="0"/>
                  </a:lnTo>
                  <a:lnTo>
                    <a:pt x="23063200" y="1818400"/>
                  </a:lnTo>
                  <a:lnTo>
                    <a:pt x="0" y="18184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23063200" cy="18374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5280"/>
                </a:lnSpc>
              </a:pPr>
              <a:r>
                <a:rPr lang="en-US" sz="4400" b="1">
                  <a:solidFill>
                    <a:srgbClr val="1A1A1A"/>
                  </a:solidFill>
                  <a:latin typeface="Arial Bold"/>
                  <a:ea typeface="Arial Bold"/>
                  <a:cs typeface="Arial Bold"/>
                  <a:sym typeface="Arial Bold"/>
                </a:rPr>
                <a:t>Conclusion &amp; Next Steps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1507501" y="2412701"/>
            <a:ext cx="4876800" cy="4876800"/>
            <a:chOff x="0" y="0"/>
            <a:chExt cx="6502400" cy="650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502400" cy="6502400"/>
            </a:xfrm>
            <a:custGeom>
              <a:avLst/>
              <a:gdLst/>
              <a:ahLst/>
              <a:cxnLst/>
              <a:rect l="l" t="t" r="r" b="b"/>
              <a:pathLst>
                <a:path w="6502400" h="6502400">
                  <a:moveTo>
                    <a:pt x="0" y="0"/>
                  </a:moveTo>
                  <a:lnTo>
                    <a:pt x="6502400" y="0"/>
                  </a:lnTo>
                  <a:lnTo>
                    <a:pt x="6502400" y="6502400"/>
                  </a:lnTo>
                  <a:lnTo>
                    <a:pt x="0" y="6502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1387374" y="4640410"/>
            <a:ext cx="8384840" cy="1006181"/>
          </a:xfrm>
          <a:custGeom>
            <a:avLst/>
            <a:gdLst/>
            <a:ahLst/>
            <a:cxnLst/>
            <a:rect l="l" t="t" r="r" b="b"/>
            <a:pathLst>
              <a:path w="8384840" h="1006181">
                <a:moveTo>
                  <a:pt x="0" y="0"/>
                </a:moveTo>
                <a:lnTo>
                  <a:pt x="8384840" y="0"/>
                </a:lnTo>
                <a:lnTo>
                  <a:pt x="8384840" y="1006180"/>
                </a:lnTo>
                <a:lnTo>
                  <a:pt x="0" y="10061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649644" y="2794650"/>
            <a:ext cx="7860300" cy="4697700"/>
            <a:chOff x="0" y="0"/>
            <a:chExt cx="10480400" cy="62636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480400" cy="6263600"/>
            </a:xfrm>
            <a:custGeom>
              <a:avLst/>
              <a:gdLst/>
              <a:ahLst/>
              <a:cxnLst/>
              <a:rect l="l" t="t" r="r" b="b"/>
              <a:pathLst>
                <a:path w="10480400" h="6263600">
                  <a:moveTo>
                    <a:pt x="0" y="0"/>
                  </a:moveTo>
                  <a:lnTo>
                    <a:pt x="10480400" y="0"/>
                  </a:lnTo>
                  <a:lnTo>
                    <a:pt x="10480400" y="6263600"/>
                  </a:lnTo>
                  <a:lnTo>
                    <a:pt x="0" y="6263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10480400" cy="629217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6120"/>
                </a:lnSpc>
              </a:pPr>
              <a:r>
                <a:rPr lang="en-US" sz="5100" b="1">
                  <a:solidFill>
                    <a:srgbClr val="1A1A1A"/>
                  </a:solidFill>
                  <a:latin typeface="Arial Bold"/>
                  <a:ea typeface="Arial Bold"/>
                  <a:cs typeface="Arial Bold"/>
                  <a:sym typeface="Arial Bold"/>
                </a:rPr>
                <a:t>Any Questions ?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93967" y="1753864"/>
            <a:ext cx="15700066" cy="3740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289"/>
              </a:lnSpc>
            </a:pPr>
            <a:r>
              <a:rPr lang="en-US" sz="16242" b="1">
                <a:solidFill>
                  <a:srgbClr val="1A1A1A"/>
                </a:solidFill>
                <a:latin typeface="Arial Bold"/>
                <a:ea typeface="Arial Bold"/>
                <a:cs typeface="Arial Bold"/>
                <a:sym typeface="Arial Bold"/>
              </a:rPr>
              <a:t>Thank You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4832494"/>
            <a:ext cx="16230600" cy="979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56"/>
              </a:lnSpc>
            </a:pPr>
            <a:r>
              <a:rPr lang="en-US" sz="4200">
                <a:solidFill>
                  <a:srgbClr val="ECA406"/>
                </a:solidFill>
                <a:latin typeface="Poppins"/>
                <a:ea typeface="Poppins"/>
                <a:cs typeface="Poppins"/>
                <a:sym typeface="Poppins"/>
              </a:rPr>
              <a:t>FOR YOUR TIME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41250" y="2715825"/>
            <a:ext cx="13814850" cy="691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26085" lvl="1" indent="-213043" algn="l">
              <a:lnSpc>
                <a:spcPts val="4680"/>
              </a:lnSpc>
              <a:buFont typeface="Arial"/>
              <a:buChar char="•"/>
            </a:pPr>
            <a:r>
              <a:rPr lang="en-US" sz="3900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Users need a simple way to ask questions in natural language instead of navigating a portal to find resources.</a:t>
            </a:r>
          </a:p>
          <a:p>
            <a:pPr marL="426085" lvl="1" indent="-213043" algn="l">
              <a:lnSpc>
                <a:spcPts val="4680"/>
              </a:lnSpc>
              <a:buFont typeface="Arial"/>
              <a:buChar char="•"/>
            </a:pPr>
            <a:r>
              <a:rPr lang="en-US" sz="3900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The system must automatically identify relevant datasets from databases.</a:t>
            </a:r>
          </a:p>
          <a:p>
            <a:pPr marL="426085" lvl="1" indent="-213043" algn="l">
              <a:lnSpc>
                <a:spcPts val="4680"/>
              </a:lnSpc>
              <a:buFont typeface="Arial"/>
              <a:buChar char="•"/>
            </a:pPr>
            <a:r>
              <a:rPr lang="en-US" sz="3900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It should generate insights (charts, tables, summaries) instead of raw data.</a:t>
            </a:r>
          </a:p>
          <a:p>
            <a:pPr marL="426085" lvl="1" indent="-213043" algn="l">
              <a:lnSpc>
                <a:spcPts val="4680"/>
              </a:lnSpc>
              <a:buFont typeface="Arial"/>
              <a:buChar char="•"/>
            </a:pPr>
            <a:r>
              <a:rPr lang="en-US" sz="3900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The focus is on making data accessible and interactive, not just stored</a:t>
            </a:r>
          </a:p>
        </p:txBody>
      </p:sp>
      <p:sp>
        <p:nvSpPr>
          <p:cNvPr id="3" name="Freeform 3"/>
          <p:cNvSpPr/>
          <p:nvPr/>
        </p:nvSpPr>
        <p:spPr>
          <a:xfrm>
            <a:off x="668619" y="542555"/>
            <a:ext cx="16950762" cy="2034091"/>
          </a:xfrm>
          <a:custGeom>
            <a:avLst/>
            <a:gdLst/>
            <a:ahLst/>
            <a:cxnLst/>
            <a:rect l="l" t="t" r="r" b="b"/>
            <a:pathLst>
              <a:path w="16950762" h="2034091">
                <a:moveTo>
                  <a:pt x="0" y="0"/>
                </a:moveTo>
                <a:lnTo>
                  <a:pt x="16950762" y="0"/>
                </a:lnTo>
                <a:lnTo>
                  <a:pt x="16950762" y="2034092"/>
                </a:lnTo>
                <a:lnTo>
                  <a:pt x="0" y="20340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431550" y="456050"/>
            <a:ext cx="17424900" cy="2102400"/>
            <a:chOff x="0" y="0"/>
            <a:chExt cx="23233200" cy="28032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233200" cy="2803200"/>
            </a:xfrm>
            <a:custGeom>
              <a:avLst/>
              <a:gdLst/>
              <a:ahLst/>
              <a:cxnLst/>
              <a:rect l="l" t="t" r="r" b="b"/>
              <a:pathLst>
                <a:path w="23233200" h="2803200">
                  <a:moveTo>
                    <a:pt x="0" y="0"/>
                  </a:moveTo>
                  <a:lnTo>
                    <a:pt x="23233200" y="0"/>
                  </a:lnTo>
                  <a:lnTo>
                    <a:pt x="23233200" y="2803200"/>
                  </a:lnTo>
                  <a:lnTo>
                    <a:pt x="0" y="28032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23233200" cy="2822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7439"/>
                </a:lnSpc>
              </a:pPr>
              <a:r>
                <a:rPr lang="en-US" sz="6199" b="1">
                  <a:solidFill>
                    <a:srgbClr val="1A1A1A"/>
                  </a:solidFill>
                  <a:latin typeface="Arial Bold"/>
                  <a:ea typeface="Arial Bold"/>
                  <a:cs typeface="Arial Bold"/>
                  <a:sym typeface="Arial Bold"/>
                </a:rPr>
                <a:t>UNDERSTANDING THE PROBLEM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67825" y="2338025"/>
            <a:ext cx="15952350" cy="794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300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A comprehensive analytic dashboard for background check with natural language query processing and automated visualizations will be built.</a:t>
            </a:r>
          </a:p>
          <a:p>
            <a:pPr algn="l">
              <a:lnSpc>
                <a:spcPts val="3960"/>
              </a:lnSpc>
            </a:pPr>
            <a:r>
              <a:rPr lang="en-US" sz="3300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This dashboard provides an intelligent interface for analyzing background verification data through natural language queries. It automatically generates SQL queries, creates appropriate visualizations, and offers downloadable results.</a:t>
            </a:r>
          </a:p>
          <a:p>
            <a:pPr algn="l">
              <a:lnSpc>
                <a:spcPts val="3960"/>
              </a:lnSpc>
            </a:pPr>
            <a:r>
              <a:rPr lang="en-US" sz="3300" b="1">
                <a:solidFill>
                  <a:srgbClr val="3F3F3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FEATURES:</a:t>
            </a:r>
          </a:p>
          <a:p>
            <a:pPr marL="391795" lvl="1" indent="-195897" algn="l">
              <a:lnSpc>
                <a:spcPts val="3960"/>
              </a:lnSpc>
              <a:buFont typeface="Arial"/>
              <a:buChar char="•"/>
            </a:pPr>
            <a:r>
              <a:rPr lang="en-US" sz="3300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Natural Language Processing: Ask questions in plain English about your background check data</a:t>
            </a:r>
          </a:p>
          <a:p>
            <a:pPr marL="391795" lvl="1" indent="-195897" algn="l">
              <a:lnSpc>
                <a:spcPts val="3960"/>
              </a:lnSpc>
              <a:buFont typeface="Arial"/>
              <a:buChar char="•"/>
            </a:pPr>
            <a:r>
              <a:rPr lang="en-US" sz="3300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Automated SQL Generation: Converts natural language to optimized SQL queries</a:t>
            </a:r>
          </a:p>
          <a:p>
            <a:pPr marL="391795" lvl="1" indent="-195897" algn="l">
              <a:lnSpc>
                <a:spcPts val="3960"/>
              </a:lnSpc>
              <a:buFont typeface="Arial"/>
              <a:buChar char="•"/>
            </a:pPr>
            <a:r>
              <a:rPr lang="en-US" sz="3300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Smart Visualizations: Automatically selects the best chart type based on your data</a:t>
            </a:r>
          </a:p>
          <a:p>
            <a:pPr marL="391795" lvl="1" indent="-195897" algn="l">
              <a:lnSpc>
                <a:spcPts val="3960"/>
              </a:lnSpc>
              <a:buFont typeface="Arial"/>
              <a:buChar char="•"/>
            </a:pPr>
            <a:r>
              <a:rPr lang="en-US" sz="3300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Interactive Dashboard: Real-time query processing with immediate results</a:t>
            </a:r>
          </a:p>
          <a:p>
            <a:pPr marL="391795" lvl="1" indent="-195897" algn="l">
              <a:lnSpc>
                <a:spcPts val="3960"/>
              </a:lnSpc>
              <a:buFont typeface="Arial"/>
              <a:buChar char="•"/>
            </a:pPr>
            <a:r>
              <a:rPr lang="en-US" sz="3300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Data Export: Download results as CSV files</a:t>
            </a:r>
          </a:p>
          <a:p>
            <a:pPr marL="391795" lvl="1" indent="-195897" algn="l">
              <a:lnSpc>
                <a:spcPts val="3960"/>
              </a:lnSpc>
              <a:buFont typeface="Arial"/>
              <a:buChar char="•"/>
            </a:pPr>
            <a:r>
              <a:rPr lang="en-US" sz="3300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Security-First: Built-in SQL injection protection and query validation</a:t>
            </a:r>
          </a:p>
          <a:p>
            <a:pPr marL="391795" lvl="1" indent="-195897" algn="l">
              <a:lnSpc>
                <a:spcPts val="3960"/>
              </a:lnSpc>
              <a:buFont typeface="Arial"/>
              <a:buChar char="•"/>
            </a:pPr>
            <a:r>
              <a:rPr lang="en-US" sz="3300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Multi-Table Support: Handles complex joins across multiple data tables</a:t>
            </a:r>
          </a:p>
        </p:txBody>
      </p:sp>
      <p:sp>
        <p:nvSpPr>
          <p:cNvPr id="3" name="Freeform 3"/>
          <p:cNvSpPr/>
          <p:nvPr/>
        </p:nvSpPr>
        <p:spPr>
          <a:xfrm>
            <a:off x="668619" y="11654"/>
            <a:ext cx="16950762" cy="2034091"/>
          </a:xfrm>
          <a:custGeom>
            <a:avLst/>
            <a:gdLst/>
            <a:ahLst/>
            <a:cxnLst/>
            <a:rect l="l" t="t" r="r" b="b"/>
            <a:pathLst>
              <a:path w="16950762" h="2034091">
                <a:moveTo>
                  <a:pt x="0" y="0"/>
                </a:moveTo>
                <a:lnTo>
                  <a:pt x="16950762" y="0"/>
                </a:lnTo>
                <a:lnTo>
                  <a:pt x="16950762" y="2034092"/>
                </a:lnTo>
                <a:lnTo>
                  <a:pt x="0" y="20340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495300" y="278575"/>
            <a:ext cx="17297400" cy="1470000"/>
            <a:chOff x="0" y="0"/>
            <a:chExt cx="23063200" cy="196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063200" cy="1960000"/>
            </a:xfrm>
            <a:custGeom>
              <a:avLst/>
              <a:gdLst/>
              <a:ahLst/>
              <a:cxnLst/>
              <a:rect l="l" t="t" r="r" b="b"/>
              <a:pathLst>
                <a:path w="23063200" h="1960000">
                  <a:moveTo>
                    <a:pt x="0" y="0"/>
                  </a:moveTo>
                  <a:lnTo>
                    <a:pt x="23063200" y="0"/>
                  </a:lnTo>
                  <a:lnTo>
                    <a:pt x="23063200" y="1960000"/>
                  </a:lnTo>
                  <a:lnTo>
                    <a:pt x="0" y="1960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3063200" cy="19981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6719"/>
                </a:lnSpc>
              </a:pPr>
              <a:r>
                <a:rPr lang="en-US" sz="5599" b="1">
                  <a:solidFill>
                    <a:srgbClr val="1A1A1A"/>
                  </a:solidFill>
                  <a:latin typeface="Arial Bold"/>
                  <a:ea typeface="Arial Bold"/>
                  <a:cs typeface="Arial Bold"/>
                  <a:sym typeface="Arial Bold"/>
                </a:rPr>
                <a:t>SOLUTION PROPOSED TO THE PROBLEM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>
            <a:off x="2057400" y="261975"/>
            <a:ext cx="13929630" cy="1671556"/>
          </a:xfrm>
          <a:custGeom>
            <a:avLst/>
            <a:gdLst/>
            <a:ahLst/>
            <a:cxnLst/>
            <a:rect l="l" t="t" r="r" b="b"/>
            <a:pathLst>
              <a:path w="13929630" h="1671556">
                <a:moveTo>
                  <a:pt x="0" y="0"/>
                </a:moveTo>
                <a:lnTo>
                  <a:pt x="13929630" y="0"/>
                </a:lnTo>
                <a:lnTo>
                  <a:pt x="13929630" y="1671555"/>
                </a:lnTo>
                <a:lnTo>
                  <a:pt x="0" y="16715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816033" y="495300"/>
            <a:ext cx="12445274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800"/>
              </a:lnSpc>
            </a:pPr>
            <a:r>
              <a:rPr lang="en-US" sz="6500" b="1" dirty="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WORKFLOW OF DASHBOARD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5950015-6FE4-DF50-A539-FE5156F950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6506" y="2166856"/>
            <a:ext cx="13234987" cy="6321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874962" y="1458736"/>
            <a:ext cx="15897376" cy="7986850"/>
            <a:chOff x="0" y="0"/>
            <a:chExt cx="22862967" cy="114863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862921" cy="11486388"/>
            </a:xfrm>
            <a:custGeom>
              <a:avLst/>
              <a:gdLst/>
              <a:ahLst/>
              <a:cxnLst/>
              <a:rect l="l" t="t" r="r" b="b"/>
              <a:pathLst>
                <a:path w="22862921" h="11486388">
                  <a:moveTo>
                    <a:pt x="0" y="0"/>
                  </a:moveTo>
                  <a:lnTo>
                    <a:pt x="22862921" y="0"/>
                  </a:lnTo>
                  <a:lnTo>
                    <a:pt x="22862921" y="11486388"/>
                  </a:lnTo>
                  <a:lnTo>
                    <a:pt x="0" y="114863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4" name="AutoShape 4"/>
          <p:cNvSpPr/>
          <p:nvPr/>
        </p:nvSpPr>
        <p:spPr>
          <a:xfrm rot="8446659">
            <a:off x="9910046" y="5305700"/>
            <a:ext cx="1487709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5" name="Group 5"/>
          <p:cNvGrpSpPr/>
          <p:nvPr/>
        </p:nvGrpSpPr>
        <p:grpSpPr>
          <a:xfrm>
            <a:off x="10315225" y="4480250"/>
            <a:ext cx="2095500" cy="523200"/>
            <a:chOff x="0" y="0"/>
            <a:chExt cx="2794000" cy="6976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94000" cy="697611"/>
            </a:xfrm>
            <a:custGeom>
              <a:avLst/>
              <a:gdLst/>
              <a:ahLst/>
              <a:cxnLst/>
              <a:rect l="l" t="t" r="r" b="b"/>
              <a:pathLst>
                <a:path w="2794000" h="697611">
                  <a:moveTo>
                    <a:pt x="0" y="0"/>
                  </a:moveTo>
                  <a:lnTo>
                    <a:pt x="2794000" y="0"/>
                  </a:lnTo>
                  <a:lnTo>
                    <a:pt x="2794000" y="697611"/>
                  </a:lnTo>
                  <a:lnTo>
                    <a:pt x="0" y="69761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2794000" cy="745225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Ask query here</a:t>
              </a:r>
            </a:p>
          </p:txBody>
        </p:sp>
      </p:grpSp>
      <p:sp>
        <p:nvSpPr>
          <p:cNvPr id="8" name="AutoShape 8"/>
          <p:cNvSpPr/>
          <p:nvPr/>
        </p:nvSpPr>
        <p:spPr>
          <a:xfrm rot="7524782">
            <a:off x="6024179" y="7930400"/>
            <a:ext cx="1258442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9" name="Group 9"/>
          <p:cNvGrpSpPr/>
          <p:nvPr/>
        </p:nvGrpSpPr>
        <p:grpSpPr>
          <a:xfrm>
            <a:off x="5849050" y="8205600"/>
            <a:ext cx="2095500" cy="492600"/>
            <a:chOff x="0" y="0"/>
            <a:chExt cx="2794000" cy="656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94000" cy="656844"/>
            </a:xfrm>
            <a:custGeom>
              <a:avLst/>
              <a:gdLst/>
              <a:ahLst/>
              <a:cxnLst/>
              <a:rect l="l" t="t" r="r" b="b"/>
              <a:pathLst>
                <a:path w="2794000" h="656844">
                  <a:moveTo>
                    <a:pt x="0" y="0"/>
                  </a:moveTo>
                  <a:lnTo>
                    <a:pt x="2794000" y="0"/>
                  </a:lnTo>
                  <a:lnTo>
                    <a:pt x="2794000" y="656844"/>
                  </a:lnTo>
                  <a:lnTo>
                    <a:pt x="0" y="65684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794000" cy="694900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algn="l">
                <a:lnSpc>
                  <a:spcPts val="2400"/>
                </a:lnSpc>
              </a:pPr>
              <a:r>
                <a:rPr lang="en-US" sz="20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Submit your query</a:t>
              </a:r>
            </a:p>
          </p:txBody>
        </p:sp>
      </p:grpSp>
      <p:sp>
        <p:nvSpPr>
          <p:cNvPr id="12" name="AutoShape 12"/>
          <p:cNvSpPr/>
          <p:nvPr/>
        </p:nvSpPr>
        <p:spPr>
          <a:xfrm rot="8055073">
            <a:off x="11552134" y="8131500"/>
            <a:ext cx="2288782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3" name="AutoShape 13"/>
          <p:cNvSpPr/>
          <p:nvPr/>
        </p:nvSpPr>
        <p:spPr>
          <a:xfrm rot="7008730">
            <a:off x="11071603" y="7496500"/>
            <a:ext cx="3164994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4" name="AutoShape 14"/>
          <p:cNvSpPr/>
          <p:nvPr/>
        </p:nvSpPr>
        <p:spPr>
          <a:xfrm rot="10191416">
            <a:off x="12015142" y="8840550"/>
            <a:ext cx="1256767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15" name="Group 15"/>
          <p:cNvGrpSpPr/>
          <p:nvPr/>
        </p:nvGrpSpPr>
        <p:grpSpPr>
          <a:xfrm>
            <a:off x="9701400" y="8671275"/>
            <a:ext cx="2921100" cy="538800"/>
            <a:chOff x="0" y="0"/>
            <a:chExt cx="3894800" cy="718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894836" cy="718439"/>
            </a:xfrm>
            <a:custGeom>
              <a:avLst/>
              <a:gdLst/>
              <a:ahLst/>
              <a:cxnLst/>
              <a:rect l="l" t="t" r="r" b="b"/>
              <a:pathLst>
                <a:path w="3894836" h="718439">
                  <a:moveTo>
                    <a:pt x="0" y="0"/>
                  </a:moveTo>
                  <a:lnTo>
                    <a:pt x="3894836" y="0"/>
                  </a:lnTo>
                  <a:lnTo>
                    <a:pt x="3894836" y="718439"/>
                  </a:lnTo>
                  <a:lnTo>
                    <a:pt x="0" y="71843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3894800" cy="766025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algn="l">
                <a:lnSpc>
                  <a:spcPts val="2760"/>
                </a:lnSpc>
              </a:pPr>
              <a:r>
                <a:rPr lang="en-US" sz="23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Some example queries</a:t>
              </a:r>
            </a:p>
          </p:txBody>
        </p:sp>
      </p:grpSp>
      <p:sp>
        <p:nvSpPr>
          <p:cNvPr id="18" name="AutoShape 18"/>
          <p:cNvSpPr/>
          <p:nvPr/>
        </p:nvSpPr>
        <p:spPr>
          <a:xfrm rot="9284730">
            <a:off x="1864874" y="4660125"/>
            <a:ext cx="3544502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9" name="AutoShape 19"/>
          <p:cNvSpPr/>
          <p:nvPr/>
        </p:nvSpPr>
        <p:spPr>
          <a:xfrm rot="7536476">
            <a:off x="3683110" y="4649625"/>
            <a:ext cx="1834180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20" name="AutoShape 20"/>
          <p:cNvSpPr/>
          <p:nvPr/>
        </p:nvSpPr>
        <p:spPr>
          <a:xfrm rot="8267901">
            <a:off x="1729623" y="5348100"/>
            <a:ext cx="3984454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21" name="Group 21"/>
          <p:cNvGrpSpPr/>
          <p:nvPr/>
        </p:nvGrpSpPr>
        <p:grpSpPr>
          <a:xfrm>
            <a:off x="3774725" y="3216200"/>
            <a:ext cx="2222400" cy="861900"/>
            <a:chOff x="0" y="0"/>
            <a:chExt cx="2963200" cy="11492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963164" cy="1149223"/>
            </a:xfrm>
            <a:custGeom>
              <a:avLst/>
              <a:gdLst/>
              <a:ahLst/>
              <a:cxnLst/>
              <a:rect l="l" t="t" r="r" b="b"/>
              <a:pathLst>
                <a:path w="2963164" h="1149223">
                  <a:moveTo>
                    <a:pt x="0" y="0"/>
                  </a:moveTo>
                  <a:lnTo>
                    <a:pt x="2963164" y="0"/>
                  </a:lnTo>
                  <a:lnTo>
                    <a:pt x="2963164" y="1149223"/>
                  </a:lnTo>
                  <a:lnTo>
                    <a:pt x="0" y="11492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47625"/>
              <a:ext cx="2963200" cy="1196825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Quick Action and Visualizations</a:t>
              </a:r>
            </a:p>
          </p:txBody>
        </p:sp>
      </p:grpSp>
      <p:sp>
        <p:nvSpPr>
          <p:cNvPr id="25" name="Freeform 25"/>
          <p:cNvSpPr/>
          <p:nvPr/>
        </p:nvSpPr>
        <p:spPr>
          <a:xfrm>
            <a:off x="2968141" y="-57672"/>
            <a:ext cx="11711018" cy="1405322"/>
          </a:xfrm>
          <a:custGeom>
            <a:avLst/>
            <a:gdLst/>
            <a:ahLst/>
            <a:cxnLst/>
            <a:rect l="l" t="t" r="r" b="b"/>
            <a:pathLst>
              <a:path w="11711018" h="1405322">
                <a:moveTo>
                  <a:pt x="0" y="0"/>
                </a:moveTo>
                <a:lnTo>
                  <a:pt x="11711018" y="0"/>
                </a:lnTo>
                <a:lnTo>
                  <a:pt x="11711018" y="1405322"/>
                </a:lnTo>
                <a:lnTo>
                  <a:pt x="0" y="14053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26" name="Group 26"/>
          <p:cNvGrpSpPr/>
          <p:nvPr/>
        </p:nvGrpSpPr>
        <p:grpSpPr>
          <a:xfrm>
            <a:off x="2442650" y="173525"/>
            <a:ext cx="12762000" cy="1068300"/>
            <a:chOff x="0" y="0"/>
            <a:chExt cx="17016000" cy="14244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7016000" cy="1424400"/>
            </a:xfrm>
            <a:custGeom>
              <a:avLst/>
              <a:gdLst/>
              <a:ahLst/>
              <a:cxnLst/>
              <a:rect l="l" t="t" r="r" b="b"/>
              <a:pathLst>
                <a:path w="17016000" h="1424400">
                  <a:moveTo>
                    <a:pt x="0" y="0"/>
                  </a:moveTo>
                  <a:lnTo>
                    <a:pt x="17016000" y="0"/>
                  </a:lnTo>
                  <a:lnTo>
                    <a:pt x="17016000" y="1424400"/>
                  </a:lnTo>
                  <a:lnTo>
                    <a:pt x="0" y="14244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19050"/>
              <a:ext cx="17016000" cy="14434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5999"/>
                </a:lnSpc>
              </a:pPr>
              <a:r>
                <a:rPr lang="en-US" sz="4999" b="1" dirty="0">
                  <a:solidFill>
                    <a:srgbClr val="1A1A1A"/>
                  </a:solidFill>
                  <a:latin typeface="Arial Bold"/>
                  <a:ea typeface="Arial Bold"/>
                  <a:cs typeface="Arial Bold"/>
                  <a:sym typeface="Arial Bold"/>
                </a:rPr>
                <a:t>Home Dashboard UI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>
            <a:off x="183647" y="-57561"/>
            <a:ext cx="18104353" cy="2172522"/>
          </a:xfrm>
          <a:custGeom>
            <a:avLst/>
            <a:gdLst/>
            <a:ahLst/>
            <a:cxnLst/>
            <a:rect l="l" t="t" r="r" b="b"/>
            <a:pathLst>
              <a:path w="18104353" h="2172522">
                <a:moveTo>
                  <a:pt x="0" y="0"/>
                </a:moveTo>
                <a:lnTo>
                  <a:pt x="18104353" y="0"/>
                </a:lnTo>
                <a:lnTo>
                  <a:pt x="18104353" y="2172522"/>
                </a:lnTo>
                <a:lnTo>
                  <a:pt x="0" y="21725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371621" y="303533"/>
            <a:ext cx="17728405" cy="1450334"/>
            <a:chOff x="0" y="0"/>
            <a:chExt cx="23958400" cy="196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958400" cy="1960000"/>
            </a:xfrm>
            <a:custGeom>
              <a:avLst/>
              <a:gdLst/>
              <a:ahLst/>
              <a:cxnLst/>
              <a:rect l="l" t="t" r="r" b="b"/>
              <a:pathLst>
                <a:path w="23958400" h="1960000">
                  <a:moveTo>
                    <a:pt x="0" y="0"/>
                  </a:moveTo>
                  <a:lnTo>
                    <a:pt x="23958400" y="0"/>
                  </a:lnTo>
                  <a:lnTo>
                    <a:pt x="23958400" y="1960000"/>
                  </a:lnTo>
                  <a:lnTo>
                    <a:pt x="0" y="1960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23958400" cy="19790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5999"/>
                </a:lnSpc>
              </a:pPr>
              <a:r>
                <a:rPr lang="en-US" sz="4999" b="1">
                  <a:solidFill>
                    <a:srgbClr val="1A1A1A"/>
                  </a:solidFill>
                  <a:latin typeface="Arial Bold"/>
                  <a:ea typeface="Arial Bold"/>
                  <a:cs typeface="Arial Bold"/>
                  <a:sym typeface="Arial Bold"/>
                </a:rPr>
                <a:t>Main Dashboard Interface with Query Input and Navigation</a:t>
              </a:r>
            </a:p>
          </p:txBody>
        </p:sp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857847B2-D65C-C1A1-7287-F0AD829C2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2763" y="2247899"/>
            <a:ext cx="4562475" cy="7735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697500" y="1916500"/>
            <a:ext cx="6498325" cy="2657300"/>
            <a:chOff x="0" y="0"/>
            <a:chExt cx="8664433" cy="35430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664448" cy="3543046"/>
            </a:xfrm>
            <a:custGeom>
              <a:avLst/>
              <a:gdLst/>
              <a:ahLst/>
              <a:cxnLst/>
              <a:rect l="l" t="t" r="r" b="b"/>
              <a:pathLst>
                <a:path w="8664448" h="3543046">
                  <a:moveTo>
                    <a:pt x="0" y="0"/>
                  </a:moveTo>
                  <a:lnTo>
                    <a:pt x="8664448" y="0"/>
                  </a:lnTo>
                  <a:lnTo>
                    <a:pt x="8664448" y="3543046"/>
                  </a:lnTo>
                  <a:lnTo>
                    <a:pt x="0" y="35430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697498" y="5924600"/>
            <a:ext cx="7247675" cy="3900700"/>
            <a:chOff x="0" y="0"/>
            <a:chExt cx="9663567" cy="52009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663557" cy="5200904"/>
            </a:xfrm>
            <a:custGeom>
              <a:avLst/>
              <a:gdLst/>
              <a:ahLst/>
              <a:cxnLst/>
              <a:rect l="l" t="t" r="r" b="b"/>
              <a:pathLst>
                <a:path w="9663557" h="5200904">
                  <a:moveTo>
                    <a:pt x="0" y="0"/>
                  </a:moveTo>
                  <a:lnTo>
                    <a:pt x="9663557" y="0"/>
                  </a:lnTo>
                  <a:lnTo>
                    <a:pt x="9663557" y="5200904"/>
                  </a:lnTo>
                  <a:lnTo>
                    <a:pt x="0" y="52009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0043125" y="1916499"/>
            <a:ext cx="7470875" cy="6181601"/>
            <a:chOff x="0" y="0"/>
            <a:chExt cx="9961167" cy="824213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961118" cy="8242173"/>
            </a:xfrm>
            <a:custGeom>
              <a:avLst/>
              <a:gdLst/>
              <a:ahLst/>
              <a:cxnLst/>
              <a:rect l="l" t="t" r="r" b="b"/>
              <a:pathLst>
                <a:path w="9961118" h="8242173">
                  <a:moveTo>
                    <a:pt x="0" y="0"/>
                  </a:moveTo>
                  <a:lnTo>
                    <a:pt x="9961118" y="0"/>
                  </a:lnTo>
                  <a:lnTo>
                    <a:pt x="9961118" y="8242173"/>
                  </a:lnTo>
                  <a:lnTo>
                    <a:pt x="0" y="82421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>
            <a:off x="4946662" y="147855"/>
            <a:ext cx="7340377" cy="880845"/>
          </a:xfrm>
          <a:custGeom>
            <a:avLst/>
            <a:gdLst/>
            <a:ahLst/>
            <a:cxnLst/>
            <a:rect l="l" t="t" r="r" b="b"/>
            <a:pathLst>
              <a:path w="7340377" h="880845">
                <a:moveTo>
                  <a:pt x="0" y="0"/>
                </a:moveTo>
                <a:lnTo>
                  <a:pt x="7340377" y="0"/>
                </a:lnTo>
                <a:lnTo>
                  <a:pt x="7340377" y="880845"/>
                </a:lnTo>
                <a:lnTo>
                  <a:pt x="0" y="88084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032963" y="1138450"/>
            <a:ext cx="7078050" cy="4385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1: Ask your Query</a:t>
            </a:r>
          </a:p>
          <a:p>
            <a:pPr algn="l">
              <a:lnSpc>
                <a:spcPts val="3840"/>
              </a:lnSpc>
            </a:pPr>
            <a:endParaRPr lang="en-US" sz="3200" dirty="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3840"/>
              </a:lnSpc>
            </a:pPr>
            <a:endParaRPr lang="en-US" sz="3200" dirty="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3840"/>
              </a:lnSpc>
            </a:pPr>
            <a:endParaRPr lang="en-US" sz="3200" dirty="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3840"/>
              </a:lnSpc>
            </a:pPr>
            <a:endParaRPr lang="en-US" sz="3200" dirty="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3840"/>
              </a:lnSpc>
            </a:pPr>
            <a:endParaRPr lang="en-US" sz="3200" dirty="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3840"/>
              </a:lnSpc>
            </a:pPr>
            <a:endParaRPr lang="en-US" sz="3200" dirty="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3840"/>
              </a:lnSpc>
            </a:pPr>
            <a:endParaRPr lang="en-US" sz="3200" dirty="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3840"/>
              </a:lnSpc>
            </a:pPr>
            <a:r>
              <a:rPr lang="en-US" sz="3200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2: NLP Processing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310813" y="1138450"/>
            <a:ext cx="7078050" cy="864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3: Query Result Display 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4933450" y="0"/>
            <a:ext cx="7772400" cy="1149900"/>
            <a:chOff x="0" y="0"/>
            <a:chExt cx="10363200" cy="15332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363200" cy="1533200"/>
            </a:xfrm>
            <a:custGeom>
              <a:avLst/>
              <a:gdLst/>
              <a:ahLst/>
              <a:cxnLst/>
              <a:rect l="l" t="t" r="r" b="b"/>
              <a:pathLst>
                <a:path w="10363200" h="1533200">
                  <a:moveTo>
                    <a:pt x="0" y="0"/>
                  </a:moveTo>
                  <a:lnTo>
                    <a:pt x="10363200" y="0"/>
                  </a:lnTo>
                  <a:lnTo>
                    <a:pt x="10363200" y="1533200"/>
                  </a:lnTo>
                  <a:lnTo>
                    <a:pt x="0" y="15332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9050"/>
              <a:ext cx="10363200" cy="1552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5999"/>
                </a:lnSpc>
              </a:pPr>
              <a:r>
                <a:rPr lang="en-US" sz="4999" b="1">
                  <a:solidFill>
                    <a:srgbClr val="1A1A1A"/>
                  </a:solidFill>
                  <a:latin typeface="Arial Bold"/>
                  <a:ea typeface="Arial Bold"/>
                  <a:cs typeface="Arial Bold"/>
                  <a:sym typeface="Arial Bold"/>
                </a:rPr>
                <a:t>Working 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45200" y="1241425"/>
            <a:ext cx="7078050" cy="1461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endParaRPr lang="en-US" sz="3200" dirty="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3840"/>
              </a:lnSpc>
            </a:pPr>
            <a:r>
              <a:rPr lang="en-US" sz="3200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5: Visualization </a:t>
            </a:r>
          </a:p>
          <a:p>
            <a:pPr algn="l">
              <a:lnSpc>
                <a:spcPts val="3840"/>
              </a:lnSpc>
            </a:pPr>
            <a:r>
              <a:rPr lang="en-US" sz="3200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(Downloadable file is generated)</a:t>
            </a:r>
          </a:p>
        </p:txBody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239310" y="2857500"/>
            <a:ext cx="7883081" cy="6815995"/>
            <a:chOff x="-33321" y="460367"/>
            <a:chExt cx="10510774" cy="9087993"/>
          </a:xfrm>
        </p:grpSpPr>
        <p:sp>
          <p:nvSpPr>
            <p:cNvPr id="4" name="Freeform 4"/>
            <p:cNvSpPr/>
            <p:nvPr/>
          </p:nvSpPr>
          <p:spPr>
            <a:xfrm>
              <a:off x="-33321" y="460367"/>
              <a:ext cx="10510774" cy="9087993"/>
            </a:xfrm>
            <a:custGeom>
              <a:avLst/>
              <a:gdLst/>
              <a:ahLst/>
              <a:cxnLst/>
              <a:rect l="l" t="t" r="r" b="b"/>
              <a:pathLst>
                <a:path w="10510774" h="9087993">
                  <a:moveTo>
                    <a:pt x="0" y="0"/>
                  </a:moveTo>
                  <a:lnTo>
                    <a:pt x="10510774" y="0"/>
                  </a:lnTo>
                  <a:lnTo>
                    <a:pt x="10510774" y="9087993"/>
                  </a:lnTo>
                  <a:lnTo>
                    <a:pt x="0" y="90879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IN" dirty="0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9776075" y="1241425"/>
            <a:ext cx="7078050" cy="97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endParaRPr lang="en-US" sz="3200" dirty="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3840"/>
              </a:lnSpc>
            </a:pPr>
            <a:r>
              <a:rPr lang="en-US" sz="3200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6: Recording Search History</a:t>
            </a:r>
          </a:p>
        </p:txBody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0478929" y="2512229"/>
            <a:ext cx="6082550" cy="4438625"/>
            <a:chOff x="0" y="0"/>
            <a:chExt cx="8110067" cy="591816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10093" cy="5918200"/>
            </a:xfrm>
            <a:custGeom>
              <a:avLst/>
              <a:gdLst/>
              <a:ahLst/>
              <a:cxnLst/>
              <a:rect l="l" t="t" r="r" b="b"/>
              <a:pathLst>
                <a:path w="8110093" h="5918200">
                  <a:moveTo>
                    <a:pt x="0" y="0"/>
                  </a:moveTo>
                  <a:lnTo>
                    <a:pt x="8110093" y="0"/>
                  </a:lnTo>
                  <a:lnTo>
                    <a:pt x="8110093" y="5918200"/>
                  </a:lnTo>
                  <a:lnTo>
                    <a:pt x="0" y="5918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>
            <a:off x="4045268" y="255271"/>
            <a:ext cx="8694199" cy="1043304"/>
          </a:xfrm>
          <a:custGeom>
            <a:avLst/>
            <a:gdLst/>
            <a:ahLst/>
            <a:cxnLst/>
            <a:rect l="l" t="t" r="r" b="b"/>
            <a:pathLst>
              <a:path w="8694199" h="1043304">
                <a:moveTo>
                  <a:pt x="0" y="0"/>
                </a:moveTo>
                <a:lnTo>
                  <a:pt x="8694199" y="0"/>
                </a:lnTo>
                <a:lnTo>
                  <a:pt x="8694199" y="1043304"/>
                </a:lnTo>
                <a:lnTo>
                  <a:pt x="0" y="104330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4506167" y="201973"/>
            <a:ext cx="7772400" cy="1149900"/>
            <a:chOff x="0" y="0"/>
            <a:chExt cx="10363200" cy="15332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363200" cy="1533200"/>
            </a:xfrm>
            <a:custGeom>
              <a:avLst/>
              <a:gdLst/>
              <a:ahLst/>
              <a:cxnLst/>
              <a:rect l="l" t="t" r="r" b="b"/>
              <a:pathLst>
                <a:path w="10363200" h="1533200">
                  <a:moveTo>
                    <a:pt x="0" y="0"/>
                  </a:moveTo>
                  <a:lnTo>
                    <a:pt x="10363200" y="0"/>
                  </a:lnTo>
                  <a:lnTo>
                    <a:pt x="10363200" y="1533200"/>
                  </a:lnTo>
                  <a:lnTo>
                    <a:pt x="0" y="15332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10363200" cy="15522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5999"/>
                </a:lnSpc>
              </a:pPr>
              <a:r>
                <a:rPr lang="en-US" sz="4999" b="1">
                  <a:solidFill>
                    <a:srgbClr val="1A1A1A"/>
                  </a:solidFill>
                  <a:latin typeface="Arial Bold"/>
                  <a:ea typeface="Arial Bold"/>
                  <a:cs typeface="Arial Bold"/>
                  <a:sym typeface="Arial Bold"/>
                </a:rPr>
                <a:t>Working 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61250" y="2163425"/>
            <a:ext cx="16114950" cy="7357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500" b="1">
                <a:solidFill>
                  <a:srgbClr val="3F3F3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Current Challenge</a:t>
            </a:r>
            <a:r>
              <a:rPr lang="en-US" sz="3500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:</a:t>
            </a:r>
          </a:p>
          <a:p>
            <a:pPr marL="403225" lvl="1" indent="-201612" algn="l">
              <a:lnSpc>
                <a:spcPts val="4200"/>
              </a:lnSpc>
              <a:buFont typeface="Arial"/>
              <a:buChar char="•"/>
            </a:pPr>
            <a:r>
              <a:rPr lang="en-US" sz="3500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Accurate’s existing data model lacks critical timing and vendor tracking capabilities</a:t>
            </a:r>
          </a:p>
          <a:p>
            <a:pPr marL="403225" lvl="1" indent="-201612" algn="l">
              <a:lnSpc>
                <a:spcPts val="4200"/>
              </a:lnSpc>
              <a:buFont typeface="Arial"/>
              <a:buChar char="•"/>
            </a:pPr>
            <a:r>
              <a:rPr lang="en-US" sz="3500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No visibility into process duration for background verification requests</a:t>
            </a:r>
          </a:p>
          <a:p>
            <a:pPr marL="403225" lvl="1" indent="-201612" algn="l">
              <a:lnSpc>
                <a:spcPts val="4200"/>
              </a:lnSpc>
              <a:buFont typeface="Arial"/>
              <a:buChar char="•"/>
            </a:pPr>
            <a:r>
              <a:rPr lang="en-US" sz="3500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Missing third-party vendor information affects cost analysis and process optimization</a:t>
            </a:r>
          </a:p>
          <a:p>
            <a:pPr marL="403225" lvl="1" indent="-201612" algn="l">
              <a:lnSpc>
                <a:spcPts val="4200"/>
              </a:lnSpc>
            </a:pPr>
            <a:r>
              <a:rPr lang="en-US" sz="3500" b="1">
                <a:solidFill>
                  <a:srgbClr val="3F3F3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Proposed Enhancement:</a:t>
            </a:r>
          </a:p>
          <a:p>
            <a:pPr marL="403225" lvl="1" indent="-201612" algn="l">
              <a:lnSpc>
                <a:spcPts val="4200"/>
              </a:lnSpc>
            </a:pPr>
            <a:r>
              <a:rPr lang="en-US" sz="3500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We propose adding 3 strategic columns to optimize Accurate's operational efficiency:</a:t>
            </a:r>
          </a:p>
          <a:p>
            <a:pPr marL="403225" lvl="1" indent="-201612" algn="l">
              <a:lnSpc>
                <a:spcPts val="4200"/>
              </a:lnSpc>
            </a:pPr>
            <a:r>
              <a:rPr lang="en-US" sz="3500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1. </a:t>
            </a:r>
            <a:r>
              <a:rPr lang="en-US" sz="3500" b="1">
                <a:solidFill>
                  <a:srgbClr val="3F3F3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Subject Package Execution Start Time </a:t>
            </a:r>
          </a:p>
          <a:p>
            <a:pPr marL="812165" lvl="2" indent="-270722" algn="l">
              <a:lnSpc>
                <a:spcPts val="3719"/>
              </a:lnSpc>
              <a:buFont typeface="Arial"/>
              <a:buChar char="⚬"/>
            </a:pPr>
            <a:r>
              <a:rPr lang="en-US" sz="3099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Purpose: Track when background verification process begins</a:t>
            </a:r>
          </a:p>
          <a:p>
            <a:pPr marL="916960" lvl="2" indent="-305653" algn="l">
              <a:lnSpc>
                <a:spcPts val="4200"/>
              </a:lnSpc>
            </a:pPr>
            <a:r>
              <a:rPr lang="en-US" sz="3500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2. </a:t>
            </a:r>
            <a:r>
              <a:rPr lang="en-US" sz="3500" b="1">
                <a:solidFill>
                  <a:srgbClr val="3F3F3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Subject Package Execution Completion Time </a:t>
            </a:r>
          </a:p>
          <a:p>
            <a:pPr marL="812165" lvl="2" indent="-270722" algn="l">
              <a:lnSpc>
                <a:spcPts val="3719"/>
              </a:lnSpc>
              <a:buFont typeface="Arial"/>
              <a:buChar char="⚬"/>
            </a:pPr>
            <a:r>
              <a:rPr lang="en-US" sz="3099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Purpose: Record completion timestamp (NULL if ongoing)</a:t>
            </a:r>
          </a:p>
          <a:p>
            <a:pPr marL="916960" lvl="2" indent="-305653" algn="l">
              <a:lnSpc>
                <a:spcPts val="4200"/>
              </a:lnSpc>
            </a:pPr>
            <a:r>
              <a:rPr lang="en-US" sz="3500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3. </a:t>
            </a:r>
            <a:r>
              <a:rPr lang="en-US" sz="3500" b="1">
                <a:solidFill>
                  <a:srgbClr val="3F3F3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Involvement of  third-Party  </a:t>
            </a:r>
          </a:p>
          <a:p>
            <a:pPr marL="812165" lvl="2" indent="-270722" algn="l">
              <a:lnSpc>
                <a:spcPts val="3719"/>
              </a:lnSpc>
              <a:buFont typeface="Arial"/>
              <a:buChar char="⚬"/>
            </a:pPr>
            <a:r>
              <a:rPr lang="en-US" sz="3099">
                <a:solidFill>
                  <a:srgbClr val="3F3F3F"/>
                </a:solidFill>
                <a:latin typeface="Calibri (MS)"/>
                <a:ea typeface="Calibri (MS)"/>
                <a:cs typeface="Calibri (MS)"/>
                <a:sym typeface="Calibri (MS)"/>
              </a:rPr>
              <a:t>Purpose: Track external verification services used (TRUE if  third party is involved)</a:t>
            </a:r>
          </a:p>
          <a:p>
            <a:pPr marL="838364" lvl="2" indent="-279455" algn="l">
              <a:lnSpc>
                <a:spcPts val="3840"/>
              </a:lnSpc>
            </a:pPr>
            <a:endParaRPr lang="en-US" sz="3099">
              <a:solidFill>
                <a:srgbClr val="3F3F3F"/>
              </a:solidFill>
              <a:latin typeface="Calibri (MS)"/>
              <a:ea typeface="Calibri (MS)"/>
              <a:cs typeface="Calibri (MS)"/>
              <a:sym typeface="Calibri (MS)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2023329" y="174219"/>
            <a:ext cx="14241342" cy="1708961"/>
          </a:xfrm>
          <a:custGeom>
            <a:avLst/>
            <a:gdLst/>
            <a:ahLst/>
            <a:cxnLst/>
            <a:rect l="l" t="t" r="r" b="b"/>
            <a:pathLst>
              <a:path w="14241342" h="1708961">
                <a:moveTo>
                  <a:pt x="0" y="0"/>
                </a:moveTo>
                <a:lnTo>
                  <a:pt x="14241342" y="0"/>
                </a:lnTo>
                <a:lnTo>
                  <a:pt x="14241342" y="1708962"/>
                </a:lnTo>
                <a:lnTo>
                  <a:pt x="0" y="17089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688100" y="324650"/>
            <a:ext cx="14911800" cy="1470000"/>
            <a:chOff x="0" y="0"/>
            <a:chExt cx="19882400" cy="196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882400" cy="1960000"/>
            </a:xfrm>
            <a:custGeom>
              <a:avLst/>
              <a:gdLst/>
              <a:ahLst/>
              <a:cxnLst/>
              <a:rect l="l" t="t" r="r" b="b"/>
              <a:pathLst>
                <a:path w="19882400" h="1960000">
                  <a:moveTo>
                    <a:pt x="0" y="0"/>
                  </a:moveTo>
                  <a:lnTo>
                    <a:pt x="19882400" y="0"/>
                  </a:lnTo>
                  <a:lnTo>
                    <a:pt x="19882400" y="1960000"/>
                  </a:lnTo>
                  <a:lnTo>
                    <a:pt x="0" y="1960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19882400" cy="19790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5999"/>
                </a:lnSpc>
              </a:pPr>
              <a:r>
                <a:rPr lang="en-US" sz="4999" b="1">
                  <a:solidFill>
                    <a:srgbClr val="1A1A1A"/>
                  </a:solidFill>
                  <a:latin typeface="Arial Bold"/>
                  <a:ea typeface="Arial Bold"/>
                  <a:cs typeface="Arial Bold"/>
                  <a:sym typeface="Arial Bold"/>
                </a:rPr>
                <a:t>OPTIMIZATION PROPOSED (IDEA 1)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706</Words>
  <Application>Microsoft Office PowerPoint</Application>
  <PresentationFormat>Custom</PresentationFormat>
  <Paragraphs>160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Calibri (MS)</vt:lpstr>
      <vt:lpstr>Arial</vt:lpstr>
      <vt:lpstr>Poppins</vt:lpstr>
      <vt:lpstr>Arial Bold</vt:lpstr>
      <vt:lpstr>Calibri (MS) Bold</vt:lpstr>
      <vt:lpstr>Poppins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finalppt (2).pptx</dc:title>
  <dc:creator>Divyanshi Garg</dc:creator>
  <cp:lastModifiedBy>Divyanshi Garg 20211479</cp:lastModifiedBy>
  <cp:revision>4</cp:revision>
  <dcterms:created xsi:type="dcterms:W3CDTF">2006-08-16T00:00:00Z</dcterms:created>
  <dcterms:modified xsi:type="dcterms:W3CDTF">2025-09-21T01:58:26Z</dcterms:modified>
  <dc:identifier>DAGzlupdI0Q</dc:identifier>
</cp:coreProperties>
</file>

<file path=docProps/thumbnail.jpeg>
</file>